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63" r:id="rId3"/>
    <p:sldId id="264" r:id="rId4"/>
    <p:sldId id="265" r:id="rId5"/>
    <p:sldId id="256" r:id="rId6"/>
    <p:sldId id="266" r:id="rId7"/>
    <p:sldId id="258" r:id="rId8"/>
    <p:sldId id="259" r:id="rId9"/>
    <p:sldId id="260" r:id="rId10"/>
    <p:sldId id="261" r:id="rId11"/>
    <p:sldId id="267" r:id="rId12"/>
    <p:sldId id="262"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6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4E2695A-40BC-4011-BF61-CF3B2258E0DC}" type="datetimeFigureOut">
              <a:rPr lang="ru-RU" smtClean="0"/>
              <a:t>27.01.2017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C339947-3C4D-4B9E-968F-0625DEBD7BE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4E2695A-40BC-4011-BF61-CF3B2258E0DC}" type="datetimeFigureOut">
              <a:rPr lang="ru-RU" smtClean="0"/>
              <a:t>27.01.2017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C339947-3C4D-4B9E-968F-0625DEBD7BE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4E2695A-40BC-4011-BF61-CF3B2258E0DC}" type="datetimeFigureOut">
              <a:rPr lang="ru-RU" smtClean="0"/>
              <a:t>27.01.2017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C339947-3C4D-4B9E-968F-0625DEBD7BE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4E2695A-40BC-4011-BF61-CF3B2258E0DC}" type="datetimeFigureOut">
              <a:rPr lang="ru-RU" smtClean="0"/>
              <a:t>27.01.2017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C339947-3C4D-4B9E-968F-0625DEBD7BE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4E2695A-40BC-4011-BF61-CF3B2258E0DC}" type="datetimeFigureOut">
              <a:rPr lang="ru-RU" smtClean="0"/>
              <a:t>27.01.2017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C339947-3C4D-4B9E-968F-0625DEBD7BE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4E2695A-40BC-4011-BF61-CF3B2258E0DC}" type="datetimeFigureOut">
              <a:rPr lang="ru-RU" smtClean="0"/>
              <a:t>27.01.2017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C339947-3C4D-4B9E-968F-0625DEBD7BE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E2695A-40BC-4011-BF61-CF3B2258E0DC}" type="datetimeFigureOut">
              <a:rPr lang="ru-RU" smtClean="0"/>
              <a:t>27.01.2017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C339947-3C4D-4B9E-968F-0625DEBD7BE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4E2695A-40BC-4011-BF61-CF3B2258E0DC}" type="datetimeFigureOut">
              <a:rPr lang="ru-RU" smtClean="0"/>
              <a:t>27.01.2017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C339947-3C4D-4B9E-968F-0625DEBD7BE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4E2695A-40BC-4011-BF61-CF3B2258E0DC}" type="datetimeFigureOut">
              <a:rPr lang="ru-RU" smtClean="0"/>
              <a:t>27.01.2017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C339947-3C4D-4B9E-968F-0625DEBD7BE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4E2695A-40BC-4011-BF61-CF3B2258E0DC}" type="datetimeFigureOut">
              <a:rPr lang="ru-RU" smtClean="0"/>
              <a:t>27.01.2017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C339947-3C4D-4B9E-968F-0625DEBD7BE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4E2695A-40BC-4011-BF61-CF3B2258E0DC}" type="datetimeFigureOut">
              <a:rPr lang="ru-RU" smtClean="0"/>
              <a:t>27.01.2017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C339947-3C4D-4B9E-968F-0625DEBD7BE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4E2695A-40BC-4011-BF61-CF3B2258E0DC}" type="datetimeFigureOut">
              <a:rPr lang="ru-RU" smtClean="0"/>
              <a:t>27.01.2017</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9C339947-3C4D-4B9E-968F-0625DEBD7BE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дзаголовок 5"/>
          <p:cNvSpPr>
            <a:spLocks noGrp="1"/>
          </p:cNvSpPr>
          <p:nvPr>
            <p:ph type="subTitle" idx="1"/>
          </p:nvPr>
        </p:nvSpPr>
        <p:spPr>
          <a:xfrm>
            <a:off x="1371600" y="5589240"/>
            <a:ext cx="6400800" cy="49560"/>
          </a:xfrm>
        </p:spPr>
        <p:txBody>
          <a:bodyPr>
            <a:normAutofit fontScale="25000" lnSpcReduction="20000"/>
          </a:bodyPr>
          <a:lstStyle/>
          <a:p>
            <a:endParaRPr lang="ru-RU" dirty="0"/>
          </a:p>
        </p:txBody>
      </p:sp>
      <p:sp>
        <p:nvSpPr>
          <p:cNvPr id="5" name="Заголовок 4"/>
          <p:cNvSpPr>
            <a:spLocks noGrp="1"/>
          </p:cNvSpPr>
          <p:nvPr>
            <p:ph type="ctrTitle"/>
          </p:nvPr>
        </p:nvSpPr>
        <p:spPr>
          <a:xfrm>
            <a:off x="685800" y="3356992"/>
            <a:ext cx="7772400" cy="2520280"/>
          </a:xfrm>
        </p:spPr>
        <p:txBody>
          <a:bodyPr>
            <a:noAutofit/>
          </a:bodyPr>
          <a:lstStyle/>
          <a:p>
            <a:r>
              <a:rPr lang="en-US" sz="8000" b="1" i="1" dirty="0" smtClean="0"/>
              <a:t>Getting the Messages Across</a:t>
            </a:r>
            <a:endParaRPr lang="ru-RU" sz="8000" b="1" i="1"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476672"/>
            <a:ext cx="4032447" cy="2808312"/>
          </a:xfrm>
          <a:prstGeom prst="rect">
            <a:avLst/>
          </a:prstGeo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1124744"/>
            <a:ext cx="3212327" cy="1804267"/>
          </a:xfrm>
          <a:prstGeom prst="rect">
            <a:avLst/>
          </a:prstGeom>
        </p:spPr>
      </p:pic>
    </p:spTree>
    <p:extLst>
      <p:ext uri="{BB962C8B-B14F-4D97-AF65-F5344CB8AC3E}">
        <p14:creationId xmlns:p14="http://schemas.microsoft.com/office/powerpoint/2010/main" val="2342093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539552" y="980728"/>
            <a:ext cx="8280920" cy="5256584"/>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ru-RU" sz="4400" b="1" i="1" dirty="0" smtClean="0">
                <a:solidFill>
                  <a:srgbClr val="7030A0"/>
                </a:solidFill>
                <a:latin typeface="Book Antiqua" panose="02040602050305030304" pitchFamily="18" charset="0"/>
              </a:rPr>
              <a:t>Фонетическая зарядка</a:t>
            </a:r>
            <a:endParaRPr lang="ru-RU" sz="4400" b="1" i="1" dirty="0">
              <a:solidFill>
                <a:srgbClr val="7030A0"/>
              </a:solidFill>
              <a:latin typeface="Book Antiqua" panose="02040602050305030304" pitchFamily="18" charset="0"/>
            </a:endParaRPr>
          </a:p>
        </p:txBody>
      </p:sp>
      <p:sp>
        <p:nvSpPr>
          <p:cNvPr id="4" name="Прямоугольник 3"/>
          <p:cNvSpPr/>
          <p:nvPr/>
        </p:nvSpPr>
        <p:spPr>
          <a:xfrm>
            <a:off x="467544" y="2828836"/>
            <a:ext cx="7992888" cy="2062103"/>
          </a:xfrm>
          <a:prstGeom prst="rect">
            <a:avLst/>
          </a:prstGeom>
        </p:spPr>
        <p:txBody>
          <a:bodyPr wrap="square">
            <a:spAutoFit/>
          </a:bodyPr>
          <a:lstStyle/>
          <a:p>
            <a:pPr lvl="0"/>
            <a:r>
              <a:rPr lang="en-US" sz="3200" b="1" dirty="0">
                <a:solidFill>
                  <a:srgbClr val="0070C0"/>
                </a:solidFill>
                <a:latin typeface="Baskerville Old Face" panose="02020602080505020303" pitchFamily="18" charset="0"/>
              </a:rPr>
              <a:t>write, wrong, wrist, wrap</a:t>
            </a:r>
            <a:endParaRPr lang="ru-RU" sz="3200" b="1" dirty="0">
              <a:solidFill>
                <a:srgbClr val="0070C0"/>
              </a:solidFill>
            </a:endParaRPr>
          </a:p>
          <a:p>
            <a:pPr lvl="0"/>
            <a:r>
              <a:rPr lang="en-US" sz="3200" b="1" dirty="0">
                <a:solidFill>
                  <a:srgbClr val="0070C0"/>
                </a:solidFill>
                <a:latin typeface="Baskerville Old Face" panose="02020602080505020303" pitchFamily="18" charset="0"/>
              </a:rPr>
              <a:t>wheat, wheel, whistle</a:t>
            </a:r>
            <a:endParaRPr lang="ru-RU" sz="3200" b="1" dirty="0">
              <a:solidFill>
                <a:srgbClr val="0070C0"/>
              </a:solidFill>
            </a:endParaRPr>
          </a:p>
          <a:p>
            <a:pPr lvl="0"/>
            <a:r>
              <a:rPr lang="en-US" sz="3200" b="1" dirty="0">
                <a:solidFill>
                  <a:srgbClr val="0070C0"/>
                </a:solidFill>
                <a:latin typeface="Baskerville Old Face" panose="02020602080505020303" pitchFamily="18" charset="0"/>
              </a:rPr>
              <a:t>ancient, communication, destination, efficient</a:t>
            </a:r>
            <a:endParaRPr lang="ru-RU" sz="3200" b="1" dirty="0">
              <a:solidFill>
                <a:srgbClr val="0070C0"/>
              </a:solidFill>
            </a:endParaRPr>
          </a:p>
          <a:p>
            <a:pPr lvl="0"/>
            <a:r>
              <a:rPr lang="en-US" sz="3200" b="1" dirty="0">
                <a:solidFill>
                  <a:srgbClr val="0070C0"/>
                </a:solidFill>
                <a:latin typeface="Baskerville Old Face" panose="02020602080505020303" pitchFamily="18" charset="0"/>
              </a:rPr>
              <a:t>announce, throughout, without, shout</a:t>
            </a:r>
            <a:endParaRPr lang="ru-RU" sz="3200" b="1" dirty="0">
              <a:solidFill>
                <a:srgbClr val="0070C0"/>
              </a:solidFill>
            </a:endParaRPr>
          </a:p>
        </p:txBody>
      </p:sp>
    </p:spTree>
    <p:extLst>
      <p:ext uri="{BB962C8B-B14F-4D97-AF65-F5344CB8AC3E}">
        <p14:creationId xmlns:p14="http://schemas.microsoft.com/office/powerpoint/2010/main" val="22796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96191" y="404664"/>
            <a:ext cx="8280920" cy="5400600"/>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ru-RU" sz="4400" b="1" i="1" dirty="0" smtClean="0">
                <a:solidFill>
                  <a:srgbClr val="7030A0"/>
                </a:solidFill>
                <a:latin typeface="Book Antiqua" panose="02040602050305030304" pitchFamily="18" charset="0"/>
              </a:rPr>
              <a:t>Речевая зарядка</a:t>
            </a:r>
            <a:endParaRPr lang="ru-RU" sz="4400" b="1" i="1" dirty="0">
              <a:solidFill>
                <a:srgbClr val="7030A0"/>
              </a:solidFill>
              <a:latin typeface="Book Antiqua" panose="02040602050305030304" pitchFamily="18" charset="0"/>
            </a:endParaRPr>
          </a:p>
        </p:txBody>
      </p:sp>
      <p:sp>
        <p:nvSpPr>
          <p:cNvPr id="4" name="Прямоугольник 3"/>
          <p:cNvSpPr/>
          <p:nvPr/>
        </p:nvSpPr>
        <p:spPr>
          <a:xfrm>
            <a:off x="467544" y="1556792"/>
            <a:ext cx="7992888" cy="4524315"/>
          </a:xfrm>
          <a:prstGeom prst="rect">
            <a:avLst/>
          </a:prstGeom>
        </p:spPr>
        <p:txBody>
          <a:bodyPr wrap="square">
            <a:spAutoFit/>
          </a:bodyPr>
          <a:lstStyle/>
          <a:p>
            <a:pPr lvl="0"/>
            <a:r>
              <a:rPr lang="en-US" sz="3200" dirty="0">
                <a:solidFill>
                  <a:schemeClr val="bg2">
                    <a:lumMod val="50000"/>
                  </a:schemeClr>
                </a:solidFill>
              </a:rPr>
              <a:t>Are you a talkative person?</a:t>
            </a:r>
            <a:endParaRPr lang="ru-RU" sz="3200" dirty="0">
              <a:solidFill>
                <a:schemeClr val="bg2">
                  <a:lumMod val="50000"/>
                </a:schemeClr>
              </a:solidFill>
            </a:endParaRPr>
          </a:p>
          <a:p>
            <a:pPr lvl="0"/>
            <a:r>
              <a:rPr lang="en-US" sz="3200" dirty="0">
                <a:solidFill>
                  <a:schemeClr val="bg2">
                    <a:lumMod val="50000"/>
                  </a:schemeClr>
                </a:solidFill>
              </a:rPr>
              <a:t>How often do you send massages?</a:t>
            </a:r>
            <a:endParaRPr lang="ru-RU" sz="3200" dirty="0">
              <a:solidFill>
                <a:schemeClr val="bg2">
                  <a:lumMod val="50000"/>
                </a:schemeClr>
              </a:solidFill>
            </a:endParaRPr>
          </a:p>
          <a:p>
            <a:pPr lvl="0"/>
            <a:r>
              <a:rPr lang="en-US" sz="3200" dirty="0">
                <a:solidFill>
                  <a:schemeClr val="bg2">
                    <a:lumMod val="50000"/>
                  </a:schemeClr>
                </a:solidFill>
              </a:rPr>
              <a:t>Where do you prefer to get information from?</a:t>
            </a:r>
            <a:endParaRPr lang="ru-RU" sz="3200" dirty="0">
              <a:solidFill>
                <a:schemeClr val="bg2">
                  <a:lumMod val="50000"/>
                </a:schemeClr>
              </a:solidFill>
            </a:endParaRPr>
          </a:p>
          <a:p>
            <a:pPr lvl="0"/>
            <a:r>
              <a:rPr lang="en-US" sz="3200" dirty="0">
                <a:solidFill>
                  <a:schemeClr val="bg2">
                    <a:lumMod val="50000"/>
                  </a:schemeClr>
                </a:solidFill>
              </a:rPr>
              <a:t>Do you prefer to talk alive with your friends or by phone?</a:t>
            </a:r>
            <a:endParaRPr lang="ru-RU" sz="3200" dirty="0">
              <a:solidFill>
                <a:schemeClr val="bg2">
                  <a:lumMod val="50000"/>
                </a:schemeClr>
              </a:solidFill>
            </a:endParaRPr>
          </a:p>
          <a:p>
            <a:pPr lvl="0"/>
            <a:r>
              <a:rPr lang="en-US" sz="3200" dirty="0">
                <a:solidFill>
                  <a:schemeClr val="bg2">
                    <a:lumMod val="50000"/>
                  </a:schemeClr>
                </a:solidFill>
              </a:rPr>
              <a:t>How often do you watch TV?</a:t>
            </a:r>
            <a:endParaRPr lang="ru-RU" sz="3200" dirty="0">
              <a:solidFill>
                <a:schemeClr val="bg2">
                  <a:lumMod val="50000"/>
                </a:schemeClr>
              </a:solidFill>
            </a:endParaRPr>
          </a:p>
          <a:p>
            <a:pPr lvl="0"/>
            <a:r>
              <a:rPr lang="en-US" sz="3200" dirty="0">
                <a:solidFill>
                  <a:schemeClr val="bg2">
                    <a:lumMod val="50000"/>
                  </a:schemeClr>
                </a:solidFill>
              </a:rPr>
              <a:t>Do you surf the Internet?</a:t>
            </a:r>
            <a:endParaRPr lang="ru-RU" sz="3200" dirty="0">
              <a:solidFill>
                <a:schemeClr val="bg2">
                  <a:lumMod val="50000"/>
                </a:schemeClr>
              </a:solidFill>
            </a:endParaRPr>
          </a:p>
          <a:p>
            <a:pPr lvl="0"/>
            <a:endParaRPr lang="ru-RU" sz="3200" b="1" dirty="0">
              <a:solidFill>
                <a:srgbClr val="0070C0"/>
              </a:solidFill>
            </a:endParaRPr>
          </a:p>
        </p:txBody>
      </p:sp>
    </p:spTree>
    <p:extLst>
      <p:ext uri="{BB962C8B-B14F-4D97-AF65-F5344CB8AC3E}">
        <p14:creationId xmlns:p14="http://schemas.microsoft.com/office/powerpoint/2010/main" val="3670756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sz="quarter" idx="13"/>
          </p:nvPr>
        </p:nvSpPr>
        <p:spPr>
          <a:xfrm>
            <a:off x="1143000" y="731520"/>
            <a:ext cx="6400800" cy="4137640"/>
          </a:xfrm>
        </p:spPr>
        <p:style>
          <a:lnRef idx="1">
            <a:schemeClr val="accent5"/>
          </a:lnRef>
          <a:fillRef idx="2">
            <a:schemeClr val="accent5"/>
          </a:fillRef>
          <a:effectRef idx="1">
            <a:schemeClr val="accent5"/>
          </a:effectRef>
          <a:fontRef idx="minor">
            <a:schemeClr val="dk1"/>
          </a:fontRef>
        </p:style>
        <p:txBody>
          <a:bodyPr/>
          <a:lstStyle/>
          <a:p>
            <a:r>
              <a:rPr lang="ru-RU" dirty="0">
                <a:solidFill>
                  <a:schemeClr val="bg2">
                    <a:lumMod val="50000"/>
                  </a:schemeClr>
                </a:solidFill>
              </a:rPr>
              <a:t>«</a:t>
            </a:r>
            <a:r>
              <a:rPr lang="ru-RU" sz="5400" dirty="0" err="1">
                <a:solidFill>
                  <a:schemeClr val="bg2">
                    <a:lumMod val="50000"/>
                  </a:schemeClr>
                </a:solidFill>
              </a:rPr>
              <a:t>The</a:t>
            </a:r>
            <a:r>
              <a:rPr lang="ru-RU" sz="5400" dirty="0">
                <a:solidFill>
                  <a:schemeClr val="bg2">
                    <a:lumMod val="50000"/>
                  </a:schemeClr>
                </a:solidFill>
              </a:rPr>
              <a:t> </a:t>
            </a:r>
            <a:r>
              <a:rPr lang="en-US" sz="5400" dirty="0">
                <a:solidFill>
                  <a:schemeClr val="bg2">
                    <a:lumMod val="50000"/>
                  </a:schemeClr>
                </a:solidFill>
              </a:rPr>
              <a:t>o</a:t>
            </a:r>
            <a:r>
              <a:rPr lang="ru-RU" sz="5400" dirty="0" err="1">
                <a:solidFill>
                  <a:schemeClr val="bg2">
                    <a:lumMod val="50000"/>
                  </a:schemeClr>
                </a:solidFill>
              </a:rPr>
              <a:t>ne</a:t>
            </a:r>
            <a:r>
              <a:rPr lang="ru-RU" sz="5400" dirty="0">
                <a:solidFill>
                  <a:schemeClr val="bg2">
                    <a:lumMod val="50000"/>
                  </a:schemeClr>
                </a:solidFill>
              </a:rPr>
              <a:t> </a:t>
            </a:r>
            <a:r>
              <a:rPr lang="ru-RU" sz="5400" dirty="0" err="1">
                <a:solidFill>
                  <a:schemeClr val="bg2">
                    <a:lumMod val="50000"/>
                  </a:schemeClr>
                </a:solidFill>
              </a:rPr>
              <a:t>who</a:t>
            </a:r>
            <a:r>
              <a:rPr lang="ru-RU" sz="5400" dirty="0">
                <a:solidFill>
                  <a:schemeClr val="bg2">
                    <a:lumMod val="50000"/>
                  </a:schemeClr>
                </a:solidFill>
              </a:rPr>
              <a:t> </a:t>
            </a:r>
            <a:r>
              <a:rPr lang="ru-RU" sz="5400" dirty="0" err="1">
                <a:solidFill>
                  <a:schemeClr val="bg2">
                    <a:lumMod val="50000"/>
                  </a:schemeClr>
                </a:solidFill>
              </a:rPr>
              <a:t>controls</a:t>
            </a:r>
            <a:r>
              <a:rPr lang="ru-RU" sz="5400" dirty="0">
                <a:solidFill>
                  <a:schemeClr val="bg2">
                    <a:lumMod val="50000"/>
                  </a:schemeClr>
                </a:solidFill>
              </a:rPr>
              <a:t> </a:t>
            </a:r>
            <a:r>
              <a:rPr lang="ru-RU" sz="5400" dirty="0" err="1">
                <a:solidFill>
                  <a:schemeClr val="bg2">
                    <a:lumMod val="50000"/>
                  </a:schemeClr>
                </a:solidFill>
              </a:rPr>
              <a:t>information</a:t>
            </a:r>
            <a:r>
              <a:rPr lang="ru-RU" sz="5400" dirty="0">
                <a:solidFill>
                  <a:schemeClr val="bg2">
                    <a:lumMod val="50000"/>
                  </a:schemeClr>
                </a:solidFill>
              </a:rPr>
              <a:t> </a:t>
            </a:r>
            <a:r>
              <a:rPr lang="ru-RU" sz="5400" dirty="0" err="1">
                <a:solidFill>
                  <a:schemeClr val="bg2">
                    <a:lumMod val="50000"/>
                  </a:schemeClr>
                </a:solidFill>
              </a:rPr>
              <a:t>owns</a:t>
            </a:r>
            <a:r>
              <a:rPr lang="ru-RU" sz="5400" dirty="0">
                <a:solidFill>
                  <a:schemeClr val="bg2">
                    <a:lumMod val="50000"/>
                  </a:schemeClr>
                </a:solidFill>
              </a:rPr>
              <a:t> </a:t>
            </a:r>
            <a:r>
              <a:rPr lang="ru-RU" sz="5400" dirty="0" err="1">
                <a:solidFill>
                  <a:schemeClr val="bg2">
                    <a:lumMod val="50000"/>
                  </a:schemeClr>
                </a:solidFill>
              </a:rPr>
              <a:t>the</a:t>
            </a:r>
            <a:r>
              <a:rPr lang="ru-RU" sz="5400" dirty="0">
                <a:solidFill>
                  <a:schemeClr val="bg2">
                    <a:lumMod val="50000"/>
                  </a:schemeClr>
                </a:solidFill>
              </a:rPr>
              <a:t> </a:t>
            </a:r>
            <a:r>
              <a:rPr lang="ru-RU" sz="5400" dirty="0" err="1">
                <a:solidFill>
                  <a:schemeClr val="bg2">
                    <a:lumMod val="50000"/>
                  </a:schemeClr>
                </a:solidFill>
              </a:rPr>
              <a:t>world</a:t>
            </a:r>
            <a:r>
              <a:rPr lang="ru-RU" sz="5400" dirty="0">
                <a:solidFill>
                  <a:schemeClr val="bg2">
                    <a:lumMod val="50000"/>
                  </a:schemeClr>
                </a:solidFill>
              </a:rPr>
              <a:t>»</a:t>
            </a:r>
          </a:p>
        </p:txBody>
      </p:sp>
    </p:spTree>
    <p:extLst>
      <p:ext uri="{BB962C8B-B14F-4D97-AF65-F5344CB8AC3E}">
        <p14:creationId xmlns:p14="http://schemas.microsoft.com/office/powerpoint/2010/main" val="1248019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flipV="1">
            <a:off x="1371600" y="5638799"/>
            <a:ext cx="6400800" cy="45719"/>
          </a:xfrm>
        </p:spPr>
        <p:txBody>
          <a:bodyPr>
            <a:normAutofit fontScale="25000" lnSpcReduction="20000"/>
          </a:bodyPr>
          <a:lstStyle/>
          <a:p>
            <a:endParaRPr lang="ru-RU" dirty="0"/>
          </a:p>
        </p:txBody>
      </p:sp>
      <p:sp>
        <p:nvSpPr>
          <p:cNvPr id="2" name="Заголовок 1"/>
          <p:cNvSpPr>
            <a:spLocks noGrp="1"/>
          </p:cNvSpPr>
          <p:nvPr>
            <p:ph type="ctrTitle"/>
          </p:nvPr>
        </p:nvSpPr>
        <p:spPr>
          <a:xfrm>
            <a:off x="395536" y="3356992"/>
            <a:ext cx="3384376" cy="3024336"/>
          </a:xfrm>
        </p:spPr>
        <p:txBody>
          <a:bodyPr>
            <a:normAutofit fontScale="90000"/>
          </a:bodyPr>
          <a:lstStyle/>
          <a:p>
            <a:r>
              <a:rPr lang="en-US" sz="3600" b="1" i="1" dirty="0" smtClean="0">
                <a:solidFill>
                  <a:srgbClr val="0070C0"/>
                </a:solidFill>
              </a:rPr>
              <a:t>How do you prefer to contact distant friends?</a:t>
            </a:r>
            <a:endParaRPr lang="ru-RU" sz="3600" b="1" i="1" dirty="0">
              <a:solidFill>
                <a:srgbClr val="0070C0"/>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16632"/>
            <a:ext cx="4572000" cy="304800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4050" y="116632"/>
            <a:ext cx="5238750" cy="2943225"/>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3821" y="3062450"/>
            <a:ext cx="5181004" cy="2988915"/>
          </a:xfrm>
          <a:prstGeom prst="rect">
            <a:avLst/>
          </a:prstGeom>
        </p:spPr>
      </p:pic>
    </p:spTree>
    <p:extLst>
      <p:ext uri="{BB962C8B-B14F-4D97-AF65-F5344CB8AC3E}">
        <p14:creationId xmlns:p14="http://schemas.microsoft.com/office/powerpoint/2010/main" val="1330283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9208" y="2668128"/>
            <a:ext cx="2289045" cy="1531579"/>
          </a:xfrm>
          <a:prstGeom prst="rect">
            <a:avLst/>
          </a:prstGeom>
        </p:spPr>
      </p:pic>
      <p:sp>
        <p:nvSpPr>
          <p:cNvPr id="2" name="Заголовок 1"/>
          <p:cNvSpPr>
            <a:spLocks noGrp="1"/>
          </p:cNvSpPr>
          <p:nvPr>
            <p:ph type="title"/>
          </p:nvPr>
        </p:nvSpPr>
        <p:spPr>
          <a:xfrm>
            <a:off x="539552" y="620688"/>
            <a:ext cx="8208911" cy="1728192"/>
          </a:xfrm>
        </p:spPr>
        <p:txBody>
          <a:bodyPr/>
          <a:lstStyle/>
          <a:p>
            <a:pPr marL="0" indent="0" algn="ctr">
              <a:buNone/>
            </a:pPr>
            <a:r>
              <a:rPr lang="en-US" sz="4800" i="1" u="sng" dirty="0">
                <a:solidFill>
                  <a:schemeClr val="accent6">
                    <a:lumMod val="60000"/>
                    <a:lumOff val="40000"/>
                  </a:schemeClr>
                </a:solidFill>
                <a:effectLst>
                  <a:outerShdw blurRad="38100" dist="38100" dir="2700000" algn="tl">
                    <a:srgbClr val="000000">
                      <a:alpha val="43137"/>
                    </a:srgbClr>
                  </a:outerShdw>
                </a:effectLst>
                <a:latin typeface="Chiller" pitchFamily="82" charset="0"/>
              </a:rPr>
              <a:t>We can communicate with each other by</a:t>
            </a:r>
            <a:r>
              <a:rPr lang="ru-RU" sz="4800" i="1" u="sng" dirty="0">
                <a:solidFill>
                  <a:schemeClr val="bg2">
                    <a:lumMod val="50000"/>
                  </a:schemeClr>
                </a:solidFill>
                <a:effectLst>
                  <a:outerShdw blurRad="38100" dist="38100" dir="2700000" algn="tl">
                    <a:srgbClr val="000000">
                      <a:alpha val="43137"/>
                    </a:srgbClr>
                  </a:outerShdw>
                </a:effectLst>
              </a:rPr>
              <a:t/>
            </a:r>
            <a:br>
              <a:rPr lang="ru-RU" sz="4800" i="1" u="sng" dirty="0">
                <a:solidFill>
                  <a:schemeClr val="bg2">
                    <a:lumMod val="50000"/>
                  </a:schemeClr>
                </a:solidFill>
                <a:effectLst>
                  <a:outerShdw blurRad="38100" dist="38100" dir="2700000" algn="tl">
                    <a:srgbClr val="000000">
                      <a:alpha val="43137"/>
                    </a:srgbClr>
                  </a:outerShdw>
                </a:effectLst>
              </a:rPr>
            </a:br>
            <a:endParaRPr lang="ru-RU" dirty="0">
              <a:solidFill>
                <a:schemeClr val="bg2">
                  <a:lumMod val="50000"/>
                </a:schemeClr>
              </a:solidFill>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5462" y="3828420"/>
            <a:ext cx="2030914" cy="1497632"/>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025" y="2686777"/>
            <a:ext cx="1649759" cy="1237320"/>
          </a:xfrm>
          <a:prstGeom prst="rect">
            <a:avLst/>
          </a:prstGeom>
        </p:spPr>
      </p:pic>
      <p:sp>
        <p:nvSpPr>
          <p:cNvPr id="9" name="Прямоугольник 8"/>
          <p:cNvSpPr/>
          <p:nvPr/>
        </p:nvSpPr>
        <p:spPr>
          <a:xfrm>
            <a:off x="7164288" y="2122116"/>
            <a:ext cx="1800200" cy="646331"/>
          </a:xfrm>
          <a:prstGeom prst="rect">
            <a:avLst/>
          </a:prstGeom>
        </p:spPr>
        <p:txBody>
          <a:bodyPr wrap="square">
            <a:spAutoFit/>
          </a:bodyPr>
          <a:lstStyle/>
          <a:p>
            <a:pPr algn="ctr"/>
            <a:r>
              <a:rPr lang="en-US" sz="3600" b="1" dirty="0">
                <a:solidFill>
                  <a:schemeClr val="accent5">
                    <a:lumMod val="75000"/>
                  </a:schemeClr>
                </a:solidFill>
                <a:latin typeface="Chiller" pitchFamily="82" charset="0"/>
              </a:rPr>
              <a:t>Internet</a:t>
            </a:r>
            <a:endParaRPr lang="ru-RU" sz="3600" b="1" dirty="0">
              <a:solidFill>
                <a:schemeClr val="accent5">
                  <a:lumMod val="75000"/>
                </a:schemeClr>
              </a:solidFill>
              <a:latin typeface="Chiller" pitchFamily="82" charset="0"/>
            </a:endParaRPr>
          </a:p>
        </p:txBody>
      </p:sp>
      <p:sp>
        <p:nvSpPr>
          <p:cNvPr id="10" name="Прямоугольник 9"/>
          <p:cNvSpPr/>
          <p:nvPr/>
        </p:nvSpPr>
        <p:spPr>
          <a:xfrm>
            <a:off x="5541819" y="2909455"/>
            <a:ext cx="1936206" cy="707886"/>
          </a:xfrm>
          <a:prstGeom prst="rect">
            <a:avLst/>
          </a:prstGeom>
        </p:spPr>
        <p:txBody>
          <a:bodyPr wrap="square">
            <a:spAutoFit/>
          </a:bodyPr>
          <a:lstStyle/>
          <a:p>
            <a:r>
              <a:rPr lang="en-US" sz="4000" b="1" dirty="0">
                <a:solidFill>
                  <a:schemeClr val="accent6">
                    <a:lumMod val="60000"/>
                    <a:lumOff val="40000"/>
                  </a:schemeClr>
                </a:solidFill>
                <a:latin typeface="Chiller" pitchFamily="82" charset="0"/>
              </a:rPr>
              <a:t>Telephone</a:t>
            </a:r>
            <a:endParaRPr lang="ru-RU" sz="4000" b="1" dirty="0">
              <a:solidFill>
                <a:schemeClr val="accent6">
                  <a:lumMod val="60000"/>
                  <a:lumOff val="40000"/>
                </a:schemeClr>
              </a:solidFill>
              <a:latin typeface="Chiller" pitchFamily="82" charset="0"/>
            </a:endParaRPr>
          </a:p>
        </p:txBody>
      </p:sp>
      <p:sp>
        <p:nvSpPr>
          <p:cNvPr id="11" name="TextBox 10"/>
          <p:cNvSpPr txBox="1"/>
          <p:nvPr/>
        </p:nvSpPr>
        <p:spPr>
          <a:xfrm>
            <a:off x="3995936" y="3264136"/>
            <a:ext cx="1440160" cy="707886"/>
          </a:xfrm>
          <a:prstGeom prst="rect">
            <a:avLst/>
          </a:prstGeom>
          <a:noFill/>
        </p:spPr>
        <p:txBody>
          <a:bodyPr wrap="square" rtlCol="0">
            <a:spAutoFit/>
          </a:bodyPr>
          <a:lstStyle/>
          <a:p>
            <a:r>
              <a:rPr lang="en-US" sz="4000" b="1" dirty="0" smtClean="0">
                <a:solidFill>
                  <a:schemeClr val="accent5">
                    <a:lumMod val="75000"/>
                  </a:schemeClr>
                </a:solidFill>
                <a:latin typeface="Chiller" pitchFamily="82" charset="0"/>
              </a:rPr>
              <a:t>E-mail</a:t>
            </a:r>
            <a:endParaRPr lang="ru-RU" sz="3600" b="1" dirty="0" smtClean="0">
              <a:solidFill>
                <a:schemeClr val="accent5">
                  <a:lumMod val="75000"/>
                </a:schemeClr>
              </a:solidFill>
              <a:latin typeface="Chiller" pitchFamily="82" charset="0"/>
            </a:endParaRPr>
          </a:p>
        </p:txBody>
      </p:sp>
      <p:sp>
        <p:nvSpPr>
          <p:cNvPr id="12" name="TextBox 11"/>
          <p:cNvSpPr txBox="1"/>
          <p:nvPr/>
        </p:nvSpPr>
        <p:spPr>
          <a:xfrm>
            <a:off x="2411761" y="2535996"/>
            <a:ext cx="1584175" cy="769441"/>
          </a:xfrm>
          <a:prstGeom prst="rect">
            <a:avLst/>
          </a:prstGeom>
          <a:noFill/>
        </p:spPr>
        <p:txBody>
          <a:bodyPr wrap="square" rtlCol="0">
            <a:spAutoFit/>
          </a:bodyPr>
          <a:lstStyle/>
          <a:p>
            <a:pPr algn="ctr"/>
            <a:r>
              <a:rPr lang="en-US" sz="4400" b="1" dirty="0" smtClean="0">
                <a:solidFill>
                  <a:schemeClr val="accent5">
                    <a:lumMod val="75000"/>
                  </a:schemeClr>
                </a:solidFill>
                <a:latin typeface="Chiller" pitchFamily="82" charset="0"/>
              </a:rPr>
              <a:t>Fax</a:t>
            </a:r>
            <a:endParaRPr lang="ru-RU" sz="4400" b="1" dirty="0" smtClean="0">
              <a:solidFill>
                <a:schemeClr val="accent5">
                  <a:lumMod val="75000"/>
                </a:schemeClr>
              </a:solidFill>
              <a:latin typeface="Chiller" pitchFamily="82" charset="0"/>
            </a:endParaRPr>
          </a:p>
        </p:txBody>
      </p:sp>
      <p:sp>
        <p:nvSpPr>
          <p:cNvPr id="15" name="Прямоугольник 14"/>
          <p:cNvSpPr/>
          <p:nvPr/>
        </p:nvSpPr>
        <p:spPr>
          <a:xfrm>
            <a:off x="467544" y="1988840"/>
            <a:ext cx="1510151" cy="646331"/>
          </a:xfrm>
          <a:prstGeom prst="rect">
            <a:avLst/>
          </a:prstGeom>
        </p:spPr>
        <p:txBody>
          <a:bodyPr wrap="square">
            <a:spAutoFit/>
          </a:bodyPr>
          <a:lstStyle/>
          <a:p>
            <a:r>
              <a:rPr lang="en-US" sz="3600" dirty="0">
                <a:solidFill>
                  <a:schemeClr val="accent5">
                    <a:lumMod val="75000"/>
                  </a:schemeClr>
                </a:solidFill>
                <a:latin typeface="Chiller" pitchFamily="82" charset="0"/>
              </a:rPr>
              <a:t>computer</a:t>
            </a:r>
            <a:endParaRPr lang="ru-RU" sz="3600" dirty="0">
              <a:solidFill>
                <a:schemeClr val="accent5">
                  <a:lumMod val="75000"/>
                </a:schemeClr>
              </a:solidFill>
              <a:latin typeface="Chiller" pitchFamily="82" charset="0"/>
            </a:endParaRPr>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38167" y="3264136"/>
            <a:ext cx="1831628" cy="1831628"/>
          </a:xfrm>
          <a:prstGeom prst="rect">
            <a:avLst/>
          </a:prstGeom>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66882" y="4395936"/>
            <a:ext cx="2244027" cy="1683020"/>
          </a:xfrm>
          <a:prstGeom prst="rect">
            <a:avLst/>
          </a:prstGeom>
        </p:spPr>
      </p:pic>
    </p:spTree>
    <p:extLst>
      <p:ext uri="{BB962C8B-B14F-4D97-AF65-F5344CB8AC3E}">
        <p14:creationId xmlns:p14="http://schemas.microsoft.com/office/powerpoint/2010/main" val="221710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25"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9" dur="1000" fill="hold"/>
                                        <p:tgtEl>
                                          <p:spTgt spid="7"/>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7"/>
                                        </p:tgtEl>
                                      </p:cBhvr>
                                    </p:animEffect>
                                  </p:childTnLst>
                                </p:cTn>
                              </p:par>
                              <p:par>
                                <p:cTn id="24" presetID="3" presetClass="entr" presetSubtype="1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1"/>
                                        </p:tgtEl>
                                        <p:attrNameLst>
                                          <p:attrName>style.visibility</p:attrName>
                                        </p:attrNameLst>
                                      </p:cBhvr>
                                      <p:to>
                                        <p:strVal val="visible"/>
                                      </p:to>
                                    </p:set>
                                    <p:anim by="(-#ppt_w*2)" calcmode="lin" valueType="num">
                                      <p:cBhvr rctx="PPT">
                                        <p:cTn id="31" dur="500" autoRev="1" fill="hold">
                                          <p:stCondLst>
                                            <p:cond delay="0"/>
                                          </p:stCondLst>
                                        </p:cTn>
                                        <p:tgtEl>
                                          <p:spTgt spid="11"/>
                                        </p:tgtEl>
                                        <p:attrNameLst>
                                          <p:attrName>ppt_w</p:attrName>
                                        </p:attrNameLst>
                                      </p:cBhvr>
                                    </p:anim>
                                    <p:anim by="(#ppt_w*0.50)" calcmode="lin" valueType="num">
                                      <p:cBhvr>
                                        <p:cTn id="32" dur="500" decel="50000" autoRev="1" fill="hold">
                                          <p:stCondLst>
                                            <p:cond delay="0"/>
                                          </p:stCondLst>
                                        </p:cTn>
                                        <p:tgtEl>
                                          <p:spTgt spid="11"/>
                                        </p:tgtEl>
                                        <p:attrNameLst>
                                          <p:attrName>ppt_x</p:attrName>
                                        </p:attrNameLst>
                                      </p:cBhvr>
                                    </p:anim>
                                    <p:anim from="(-#ppt_h/2)" to="(#ppt_y)" calcmode="lin" valueType="num">
                                      <p:cBhvr>
                                        <p:cTn id="33" dur="1000" fill="hold">
                                          <p:stCondLst>
                                            <p:cond delay="0"/>
                                          </p:stCondLst>
                                        </p:cTn>
                                        <p:tgtEl>
                                          <p:spTgt spid="11"/>
                                        </p:tgtEl>
                                        <p:attrNameLst>
                                          <p:attrName>ppt_y</p:attrName>
                                        </p:attrNameLst>
                                      </p:cBhvr>
                                    </p:anim>
                                    <p:animRot by="21600000">
                                      <p:cBhvr>
                                        <p:cTn id="34" dur="1000" fill="hold">
                                          <p:stCondLst>
                                            <p:cond delay="0"/>
                                          </p:stCondLst>
                                        </p:cTn>
                                        <p:tgtEl>
                                          <p:spTgt spid="1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3" y="332656"/>
            <a:ext cx="7406208" cy="1080120"/>
          </a:xfrm>
        </p:spPr>
        <p:txBody>
          <a:bodyPr>
            <a:noAutofit/>
          </a:bodyPr>
          <a:lstStyle/>
          <a:p>
            <a:r>
              <a:rPr lang="en-US" sz="2800" dirty="0" smtClean="0">
                <a:solidFill>
                  <a:schemeClr val="tx2">
                    <a:lumMod val="60000"/>
                    <a:lumOff val="40000"/>
                  </a:schemeClr>
                </a:solidFill>
              </a:rPr>
              <a:t>Until the 19</a:t>
            </a:r>
            <a:r>
              <a:rPr lang="en-US" sz="2800" baseline="30000" dirty="0" smtClean="0">
                <a:solidFill>
                  <a:schemeClr val="tx2">
                    <a:lumMod val="60000"/>
                    <a:lumOff val="40000"/>
                  </a:schemeClr>
                </a:solidFill>
              </a:rPr>
              <a:t>th</a:t>
            </a:r>
            <a:r>
              <a:rPr lang="en-US" sz="2800" dirty="0" smtClean="0">
                <a:solidFill>
                  <a:schemeClr val="tx2">
                    <a:lumMod val="60000"/>
                    <a:lumOff val="40000"/>
                  </a:schemeClr>
                </a:solidFill>
              </a:rPr>
              <a:t> century the pigeon was the fastest means of communication.</a:t>
            </a:r>
            <a:endParaRPr lang="ru-RU" sz="2800" dirty="0">
              <a:solidFill>
                <a:schemeClr val="tx2">
                  <a:lumMod val="60000"/>
                  <a:lumOff val="40000"/>
                </a:schemeClr>
              </a:solidFill>
            </a:endParaRPr>
          </a:p>
        </p:txBody>
      </p:sp>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23528" y="1700808"/>
            <a:ext cx="4642478" cy="3672408"/>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1988840"/>
            <a:ext cx="3672408" cy="4680520"/>
          </a:xfrm>
          <a:prstGeom prst="rect">
            <a:avLst/>
          </a:prstGeom>
        </p:spPr>
      </p:pic>
    </p:spTree>
    <p:extLst>
      <p:ext uri="{BB962C8B-B14F-4D97-AF65-F5344CB8AC3E}">
        <p14:creationId xmlns:p14="http://schemas.microsoft.com/office/powerpoint/2010/main" val="2127606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7" y="188640"/>
            <a:ext cx="7776863" cy="2088232"/>
          </a:xfrm>
          <a:ln>
            <a:noFill/>
          </a:ln>
          <a:effectLst>
            <a:glow rad="139700">
              <a:schemeClr val="accent4">
                <a:satMod val="175000"/>
                <a:alpha val="40000"/>
              </a:schemeClr>
            </a:glow>
          </a:effectLst>
        </p:spPr>
        <p:txBody>
          <a:bodyPr>
            <a:normAutofit fontScale="90000"/>
          </a:bodyPr>
          <a:lstStyle/>
          <a:p>
            <a:pPr algn="ctr"/>
            <a:r>
              <a:rPr lang="en-US" b="1" dirty="0" smtClean="0">
                <a:solidFill>
                  <a:schemeClr val="accent5">
                    <a:lumMod val="75000"/>
                  </a:schemeClr>
                </a:solidFill>
              </a:rPr>
              <a:t>North American Indians used smoke signals to send massages.</a:t>
            </a:r>
            <a:endParaRPr lang="ru-RU" b="1" dirty="0">
              <a:solidFill>
                <a:schemeClr val="accent5">
                  <a:lumMod val="75000"/>
                </a:schemeClr>
              </a:solidFill>
            </a:endParaRPr>
          </a:p>
        </p:txBody>
      </p:sp>
      <p:pic>
        <p:nvPicPr>
          <p:cNvPr id="8" name="Объект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364088" y="2204864"/>
            <a:ext cx="3214409" cy="3475037"/>
          </a:xfr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852936"/>
            <a:ext cx="4752528" cy="3686175"/>
          </a:xfrm>
          <a:prstGeom prst="rect">
            <a:avLst/>
          </a:prstGeom>
        </p:spPr>
      </p:pic>
    </p:spTree>
    <p:extLst>
      <p:ext uri="{BB962C8B-B14F-4D97-AF65-F5344CB8AC3E}">
        <p14:creationId xmlns:p14="http://schemas.microsoft.com/office/powerpoint/2010/main" val="2759676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3289" y="4372168"/>
            <a:ext cx="6811159" cy="1143000"/>
          </a:xfrm>
        </p:spPr>
        <p:txBody>
          <a:bodyPr/>
          <a:lstStyle/>
          <a:p>
            <a:r>
              <a:rPr lang="en-US" b="1" smtClean="0">
                <a:solidFill>
                  <a:schemeClr val="accent5">
                    <a:lumMod val="75000"/>
                  </a:schemeClr>
                </a:solidFill>
              </a:rPr>
              <a:t>A </a:t>
            </a:r>
            <a:r>
              <a:rPr lang="en-US" b="1" smtClean="0">
                <a:solidFill>
                  <a:schemeClr val="accent5">
                    <a:lumMod val="75000"/>
                  </a:schemeClr>
                </a:solidFill>
              </a:rPr>
              <a:t>messenger </a:t>
            </a:r>
            <a:r>
              <a:rPr lang="en-US" b="1" dirty="0" smtClean="0">
                <a:solidFill>
                  <a:schemeClr val="accent5">
                    <a:lumMod val="75000"/>
                  </a:schemeClr>
                </a:solidFill>
              </a:rPr>
              <a:t>running </a:t>
            </a:r>
            <a:r>
              <a:rPr lang="en-US" dirty="0" smtClean="0">
                <a:solidFill>
                  <a:schemeClr val="accent5">
                    <a:lumMod val="75000"/>
                  </a:schemeClr>
                </a:solidFill>
              </a:rPr>
              <a:t>to</a:t>
            </a:r>
            <a:r>
              <a:rPr lang="en-US" b="1" dirty="0" smtClean="0">
                <a:solidFill>
                  <a:schemeClr val="accent5">
                    <a:lumMod val="75000"/>
                  </a:schemeClr>
                </a:solidFill>
              </a:rPr>
              <a:t> </a:t>
            </a:r>
            <a:r>
              <a:rPr lang="en-US" b="1" dirty="0" smtClean="0">
                <a:solidFill>
                  <a:schemeClr val="accent5">
                    <a:lumMod val="75000"/>
                  </a:schemeClr>
                </a:solidFill>
              </a:rPr>
              <a:t>Rome.</a:t>
            </a:r>
            <a:endParaRPr lang="ru-RU" b="1" dirty="0">
              <a:solidFill>
                <a:schemeClr val="accent5">
                  <a:lumMod val="75000"/>
                </a:schemeClr>
              </a:solidFill>
            </a:endParaRPr>
          </a:p>
        </p:txBody>
      </p:sp>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770420" y="731838"/>
            <a:ext cx="5145960" cy="3475037"/>
          </a:xfrm>
        </p:spPr>
      </p:pic>
    </p:spTree>
    <p:extLst>
      <p:ext uri="{BB962C8B-B14F-4D97-AF65-F5344CB8AC3E}">
        <p14:creationId xmlns:p14="http://schemas.microsoft.com/office/powerpoint/2010/main" val="1574796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17260" cy="922114"/>
          </a:xfrm>
        </p:spPr>
        <p:txBody>
          <a:bodyPr/>
          <a:lstStyle/>
          <a:p>
            <a:pPr algn="l"/>
            <a:r>
              <a:rPr lang="en-US" b="1" dirty="0" smtClean="0">
                <a:solidFill>
                  <a:schemeClr val="accent5">
                    <a:lumMod val="75000"/>
                  </a:schemeClr>
                </a:solidFill>
              </a:rPr>
              <a:t>Messaging with the help of </a:t>
            </a:r>
            <a:r>
              <a:rPr lang="en-US" b="1" dirty="0" smtClean="0"/>
              <a:t>…</a:t>
            </a:r>
            <a:endParaRPr lang="ru-RU" b="1" dirty="0"/>
          </a:p>
        </p:txBody>
      </p:sp>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7505" y="2996952"/>
            <a:ext cx="3456383" cy="3517851"/>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5098" y="3621013"/>
            <a:ext cx="3394348" cy="3236987"/>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1575" y="1700808"/>
            <a:ext cx="3384376" cy="2687190"/>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6558" y="1010453"/>
            <a:ext cx="3384376" cy="2610560"/>
          </a:xfrm>
          <a:prstGeom prst="rect">
            <a:avLst/>
          </a:prstGeom>
        </p:spPr>
      </p:pic>
      <p:pic>
        <p:nvPicPr>
          <p:cNvPr id="6" name="Рисунок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8" y="4003377"/>
            <a:ext cx="2880320" cy="1944216"/>
          </a:xfrm>
          <a:prstGeom prst="rect">
            <a:avLst/>
          </a:prstGeom>
        </p:spPr>
      </p:pic>
    </p:spTree>
    <p:extLst>
      <p:ext uri="{BB962C8B-B14F-4D97-AF65-F5344CB8AC3E}">
        <p14:creationId xmlns:p14="http://schemas.microsoft.com/office/powerpoint/2010/main" val="4286629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143000" y="731520"/>
            <a:ext cx="6400800" cy="5145752"/>
          </a:xfrm>
        </p:spPr>
        <p:txBody>
          <a:bodyPr>
            <a:normAutofit lnSpcReduction="10000"/>
          </a:bodyPr>
          <a:lstStyle/>
          <a:p>
            <a:pPr algn="ctr"/>
            <a:r>
              <a:rPr lang="ru-RU" sz="3200" b="1" dirty="0">
                <a:solidFill>
                  <a:schemeClr val="accent1">
                    <a:lumMod val="75000"/>
                  </a:schemeClr>
                </a:solidFill>
              </a:rPr>
              <a:t>Наиболее частотные суффиксы</a:t>
            </a:r>
            <a:r>
              <a:rPr lang="en-US" sz="3200" dirty="0">
                <a:solidFill>
                  <a:schemeClr val="accent1">
                    <a:lumMod val="75000"/>
                  </a:schemeClr>
                </a:solidFill>
              </a:rPr>
              <a:t>:</a:t>
            </a:r>
            <a:r>
              <a:rPr lang="en-US" dirty="0"/>
              <a:t/>
            </a:r>
            <a:br>
              <a:rPr lang="en-US" dirty="0"/>
            </a:br>
            <a:r>
              <a:rPr lang="ru-RU" sz="3200" dirty="0">
                <a:solidFill>
                  <a:schemeClr val="accent5">
                    <a:lumMod val="75000"/>
                  </a:schemeClr>
                </a:solidFill>
              </a:rPr>
              <a:t>Существительные</a:t>
            </a:r>
            <a:r>
              <a:rPr lang="en-US" sz="3200" dirty="0">
                <a:solidFill>
                  <a:schemeClr val="accent5">
                    <a:lumMod val="75000"/>
                  </a:schemeClr>
                </a:solidFill>
              </a:rPr>
              <a:t>: </a:t>
            </a:r>
            <a:r>
              <a:rPr lang="en-US" sz="3200" dirty="0"/>
              <a:t>-</a:t>
            </a:r>
            <a:r>
              <a:rPr lang="en-US" sz="3200" dirty="0" err="1"/>
              <a:t>ance</a:t>
            </a:r>
            <a:r>
              <a:rPr lang="en-US" sz="3200" dirty="0"/>
              <a:t>, -</a:t>
            </a:r>
            <a:r>
              <a:rPr lang="en-US" sz="3200" dirty="0" err="1"/>
              <a:t>ence</a:t>
            </a:r>
            <a:r>
              <a:rPr lang="en-US" sz="3200" dirty="0"/>
              <a:t>, -</a:t>
            </a:r>
            <a:r>
              <a:rPr lang="en-US" sz="3200" dirty="0" err="1"/>
              <a:t>dom</a:t>
            </a:r>
            <a:r>
              <a:rPr lang="en-US" sz="3200" dirty="0"/>
              <a:t>, -</a:t>
            </a:r>
            <a:r>
              <a:rPr lang="en-US" sz="3200" dirty="0" err="1"/>
              <a:t>er</a:t>
            </a:r>
            <a:r>
              <a:rPr lang="en-US" sz="3200" dirty="0"/>
              <a:t>, -or, -</a:t>
            </a:r>
            <a:r>
              <a:rPr lang="en-US" sz="3200" dirty="0" err="1"/>
              <a:t>ess</a:t>
            </a:r>
            <a:r>
              <a:rPr lang="en-US" sz="3200" dirty="0"/>
              <a:t>, -hood, -</a:t>
            </a:r>
            <a:r>
              <a:rPr lang="en-US" sz="3200" dirty="0" err="1"/>
              <a:t>ing</a:t>
            </a:r>
            <a:r>
              <a:rPr lang="en-US" sz="3200" dirty="0"/>
              <a:t>, -ion, -</a:t>
            </a:r>
            <a:r>
              <a:rPr lang="en-US" sz="3200" dirty="0" err="1"/>
              <a:t>sion</a:t>
            </a:r>
            <a:r>
              <a:rPr lang="en-US" sz="3200" dirty="0"/>
              <a:t>, -</a:t>
            </a:r>
            <a:r>
              <a:rPr lang="en-US" sz="3200" dirty="0" err="1"/>
              <a:t>tion</a:t>
            </a:r>
            <a:r>
              <a:rPr lang="en-US" sz="3200" dirty="0"/>
              <a:t>, -</a:t>
            </a:r>
            <a:r>
              <a:rPr lang="en-US" sz="3200" dirty="0" err="1"/>
              <a:t>ist</a:t>
            </a:r>
            <a:r>
              <a:rPr lang="en-US" sz="3200" dirty="0"/>
              <a:t>, -</a:t>
            </a:r>
            <a:r>
              <a:rPr lang="en-US" sz="3200" dirty="0" err="1"/>
              <a:t>ment</a:t>
            </a:r>
            <a:r>
              <a:rPr lang="en-US" sz="3200" dirty="0"/>
              <a:t>, -ness, -ship, -</a:t>
            </a:r>
            <a:r>
              <a:rPr lang="en-US" sz="3200" dirty="0" err="1"/>
              <a:t>uer</a:t>
            </a:r>
            <a:r>
              <a:rPr lang="en-US" sz="3200" dirty="0"/>
              <a:t>, -</a:t>
            </a:r>
            <a:r>
              <a:rPr lang="en-US" sz="3200" dirty="0" err="1"/>
              <a:t>ity</a:t>
            </a:r>
            <a:r>
              <a:rPr lang="en-US" sz="3200" dirty="0"/>
              <a:t/>
            </a:r>
            <a:br>
              <a:rPr lang="en-US" sz="3200" dirty="0"/>
            </a:br>
            <a:r>
              <a:rPr lang="ru-RU" sz="3200" dirty="0">
                <a:solidFill>
                  <a:schemeClr val="accent6">
                    <a:lumMod val="75000"/>
                  </a:schemeClr>
                </a:solidFill>
              </a:rPr>
              <a:t>Прилагательные</a:t>
            </a:r>
            <a:r>
              <a:rPr lang="en-US" sz="3200" dirty="0">
                <a:solidFill>
                  <a:schemeClr val="accent6">
                    <a:lumMod val="75000"/>
                  </a:schemeClr>
                </a:solidFill>
              </a:rPr>
              <a:t>: </a:t>
            </a:r>
            <a:r>
              <a:rPr lang="en-US" sz="3200" dirty="0"/>
              <a:t>-able, -</a:t>
            </a:r>
            <a:r>
              <a:rPr lang="en-US" sz="3200" dirty="0" err="1"/>
              <a:t>ible</a:t>
            </a:r>
            <a:r>
              <a:rPr lang="en-US" sz="3200" dirty="0"/>
              <a:t>, -al, -ant, -</a:t>
            </a:r>
            <a:r>
              <a:rPr lang="en-US" sz="3200" dirty="0" err="1"/>
              <a:t>ent</a:t>
            </a:r>
            <a:r>
              <a:rPr lang="en-US" sz="3200" dirty="0"/>
              <a:t>, -ese, -</a:t>
            </a:r>
            <a:r>
              <a:rPr lang="en-US" sz="3200" dirty="0" err="1"/>
              <a:t>ful</a:t>
            </a:r>
            <a:r>
              <a:rPr lang="en-US" sz="3200" dirty="0"/>
              <a:t>, -less, -</a:t>
            </a:r>
            <a:r>
              <a:rPr lang="en-US" sz="3200" dirty="0" err="1"/>
              <a:t>ian</a:t>
            </a:r>
            <a:r>
              <a:rPr lang="en-US" sz="3200" dirty="0"/>
              <a:t>, -</a:t>
            </a:r>
            <a:r>
              <a:rPr lang="en-US" sz="3200" dirty="0" err="1"/>
              <a:t>ic</a:t>
            </a:r>
            <a:r>
              <a:rPr lang="en-US" sz="3200" dirty="0"/>
              <a:t>, -</a:t>
            </a:r>
            <a:r>
              <a:rPr lang="en-US" sz="3200" dirty="0" err="1"/>
              <a:t>ish</a:t>
            </a:r>
            <a:r>
              <a:rPr lang="en-US" sz="3200" dirty="0"/>
              <a:t>, -</a:t>
            </a:r>
            <a:r>
              <a:rPr lang="en-US" sz="3200" dirty="0" err="1"/>
              <a:t>ite</a:t>
            </a:r>
            <a:r>
              <a:rPr lang="en-US" sz="3200" dirty="0"/>
              <a:t>, -</a:t>
            </a:r>
            <a:r>
              <a:rPr lang="en-US" sz="3200" dirty="0" err="1"/>
              <a:t>ive</a:t>
            </a:r>
            <a:r>
              <a:rPr lang="en-US" sz="3200" dirty="0"/>
              <a:t>, -</a:t>
            </a:r>
            <a:r>
              <a:rPr lang="en-US" sz="3200" dirty="0" err="1"/>
              <a:t>ous</a:t>
            </a:r>
            <a:r>
              <a:rPr lang="en-US" sz="3200" dirty="0"/>
              <a:t>, -y</a:t>
            </a:r>
            <a:endParaRPr lang="ru-RU" sz="3200" dirty="0"/>
          </a:p>
          <a:p>
            <a:endParaRPr lang="ru-RU" dirty="0"/>
          </a:p>
        </p:txBody>
      </p:sp>
    </p:spTree>
    <p:extLst>
      <p:ext uri="{BB962C8B-B14F-4D97-AF65-F5344CB8AC3E}">
        <p14:creationId xmlns:p14="http://schemas.microsoft.com/office/powerpoint/2010/main" val="389560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6466730"/>
          </a:xfrm>
        </p:spPr>
        <p:txBody>
          <a:bodyPr/>
          <a:lstStyle/>
          <a:p>
            <a:pPr algn="ctr"/>
            <a:r>
              <a:rPr lang="en-US" sz="3200" b="1" i="1" dirty="0" smtClean="0"/>
              <a:t>Questions:</a:t>
            </a:r>
            <a:br>
              <a:rPr lang="en-US" sz="3200" b="1" i="1" dirty="0" smtClean="0"/>
            </a:br>
            <a:r>
              <a:rPr lang="en-US" sz="3200" b="1" i="1" dirty="0" smtClean="0"/>
              <a:t>1.How do people communicate in the past?</a:t>
            </a:r>
            <a:br>
              <a:rPr lang="en-US" sz="3200" b="1" i="1" dirty="0" smtClean="0"/>
            </a:br>
            <a:r>
              <a:rPr lang="en-US" sz="3200" b="1" i="1" dirty="0" smtClean="0"/>
              <a:t>2.How do you communicate with your friends?</a:t>
            </a:r>
            <a:br>
              <a:rPr lang="en-US" sz="3200" b="1" i="1" dirty="0" smtClean="0"/>
            </a:br>
            <a:r>
              <a:rPr lang="en-US" sz="3200" b="1" i="1" dirty="0" smtClean="0"/>
              <a:t>3.If we had no modern means of communication, which of the methods would you choose and why?</a:t>
            </a:r>
            <a:endParaRPr lang="ru-RU" sz="3200" b="1" i="1" dirty="0"/>
          </a:p>
        </p:txBody>
      </p:sp>
    </p:spTree>
    <p:extLst>
      <p:ext uri="{BB962C8B-B14F-4D97-AF65-F5344CB8AC3E}">
        <p14:creationId xmlns:p14="http://schemas.microsoft.com/office/powerpoint/2010/main" val="424542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sz="quarter" idx="13"/>
          </p:nvPr>
        </p:nvSpPr>
        <p:spPr/>
        <p:txBody>
          <a:bodyPr/>
          <a:lstStyle/>
          <a:p>
            <a:pPr>
              <a:buNone/>
            </a:pPr>
            <a:r>
              <a:rPr lang="en-US" sz="4800" b="1" dirty="0">
                <a:ln w="18000">
                  <a:solidFill>
                    <a:schemeClr val="accent2">
                      <a:satMod val="140000"/>
                    </a:schemeClr>
                  </a:solidFill>
                  <a:prstDash val="solid"/>
                  <a:miter lim="800000"/>
                </a:ln>
                <a:solidFill>
                  <a:schemeClr val="accent1">
                    <a:lumMod val="75000"/>
                  </a:schemeClr>
                </a:solidFill>
                <a:effectLst>
                  <a:glow rad="228600">
                    <a:schemeClr val="accent2">
                      <a:satMod val="175000"/>
                      <a:alpha val="40000"/>
                    </a:schemeClr>
                  </a:glow>
                  <a:innerShdw blurRad="63500" dist="50800" dir="13500000">
                    <a:prstClr val="black">
                      <a:alpha val="50000"/>
                    </a:prstClr>
                  </a:innerShdw>
                </a:effectLst>
                <a:latin typeface="Times New Roman" pitchFamily="18" charset="0"/>
                <a:cs typeface="Times New Roman" pitchFamily="18" charset="0"/>
              </a:rPr>
              <a:t>Thanks a lot for your work. </a:t>
            </a:r>
          </a:p>
          <a:p>
            <a:pPr>
              <a:buNone/>
            </a:pPr>
            <a:r>
              <a:rPr lang="en-US" sz="4800" b="1" dirty="0">
                <a:ln w="18000">
                  <a:solidFill>
                    <a:schemeClr val="accent2">
                      <a:satMod val="140000"/>
                    </a:schemeClr>
                  </a:solidFill>
                  <a:prstDash val="solid"/>
                  <a:miter lim="800000"/>
                </a:ln>
                <a:solidFill>
                  <a:schemeClr val="accent1">
                    <a:lumMod val="75000"/>
                  </a:schemeClr>
                </a:solidFill>
                <a:effectLst>
                  <a:glow rad="228600">
                    <a:schemeClr val="accent2">
                      <a:satMod val="175000"/>
                      <a:alpha val="40000"/>
                    </a:schemeClr>
                  </a:glow>
                  <a:innerShdw blurRad="63500" dist="50800" dir="13500000">
                    <a:prstClr val="black">
                      <a:alpha val="50000"/>
                    </a:prstClr>
                  </a:innerShdw>
                </a:effectLst>
                <a:latin typeface="Times New Roman" pitchFamily="18" charset="0"/>
                <a:cs typeface="Times New Roman" pitchFamily="18" charset="0"/>
              </a:rPr>
              <a:t>You really take the cake today. </a:t>
            </a:r>
            <a:endParaRPr lang="ru-RU" sz="4800" b="1" dirty="0">
              <a:ln w="18000">
                <a:solidFill>
                  <a:schemeClr val="accent2">
                    <a:satMod val="140000"/>
                  </a:schemeClr>
                </a:solidFill>
                <a:prstDash val="solid"/>
                <a:miter lim="800000"/>
              </a:ln>
              <a:solidFill>
                <a:schemeClr val="accent1">
                  <a:lumMod val="75000"/>
                </a:schemeClr>
              </a:solidFill>
              <a:effectLst>
                <a:glow rad="228600">
                  <a:schemeClr val="accent2">
                    <a:satMod val="175000"/>
                    <a:alpha val="40000"/>
                  </a:schemeClr>
                </a:glow>
                <a:innerShdw blurRad="63500" dist="50800" dir="13500000">
                  <a:prstClr val="black">
                    <a:alpha val="50000"/>
                  </a:prstClr>
                </a:innerShdw>
              </a:effectLst>
            </a:endParaRPr>
          </a:p>
          <a:p>
            <a:endParaRPr lang="ru-RU"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284984"/>
            <a:ext cx="4392488"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8964108"/>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92</TotalTime>
  <Words>169</Words>
  <Application>Microsoft Office PowerPoint</Application>
  <PresentationFormat>Экран (4:3)</PresentationFormat>
  <Paragraphs>29</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Воздушный поток</vt:lpstr>
      <vt:lpstr>Getting the Messages Across</vt:lpstr>
      <vt:lpstr>Презентация PowerPoint</vt:lpstr>
      <vt:lpstr>Презентация PowerPoint</vt:lpstr>
      <vt:lpstr>Презентация PowerPoint</vt:lpstr>
      <vt:lpstr>How do you prefer to contact distant friends?</vt:lpstr>
      <vt:lpstr>We can communicate with each other by </vt:lpstr>
      <vt:lpstr>Until the 19th century the pigeon was the fastest means of communication.</vt:lpstr>
      <vt:lpstr>North American Indians used smoke signals to send massages.</vt:lpstr>
      <vt:lpstr>A messenger running to Rome.</vt:lpstr>
      <vt:lpstr>Messaging with the help of …</vt:lpstr>
      <vt:lpstr>Презентация PowerPoint</vt:lpstr>
      <vt:lpstr>Questions: 1.How do people communicate in the past? 2.How do you communicate with your friends? 3.If we had no modern means of communication, which of the methods would you choose and why?</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dc:creator>
  <cp:lastModifiedBy>1</cp:lastModifiedBy>
  <cp:revision>10</cp:revision>
  <dcterms:created xsi:type="dcterms:W3CDTF">2015-02-15T06:01:11Z</dcterms:created>
  <dcterms:modified xsi:type="dcterms:W3CDTF">2017-01-27T11:15:29Z</dcterms:modified>
</cp:coreProperties>
</file>